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77" r:id="rId12"/>
    <p:sldId id="269" r:id="rId13"/>
    <p:sldId id="270" r:id="rId14"/>
    <p:sldId id="271" r:id="rId15"/>
    <p:sldId id="272" r:id="rId16"/>
    <p:sldId id="278" r:id="rId17"/>
    <p:sldId id="273" r:id="rId18"/>
    <p:sldId id="274" r:id="rId19"/>
    <p:sldId id="275" r:id="rId20"/>
    <p:sldId id="276" r:id="rId21"/>
    <p:sldId id="267" r:id="rId22"/>
    <p:sldId id="268" r:id="rId2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charset="0"/>
              </a:defRPr>
            </a:lvl1pPr>
          </a:lstStyle>
          <a:p>
            <a:fld id="{FD212570-306F-4550-83AA-8FA045B6F8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584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3713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C7421C-7D10-402F-9746-4C6863E63B8C}" type="datetime1">
              <a:rPr lang="en-US"/>
              <a:pPr/>
              <a:t>3/4/2013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0075"/>
            <a:ext cx="5599112" cy="4178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3713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0F0D4B-5D58-45F5-8646-96105A6A42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206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8AE059-13FB-4924-BE2C-D91E5AB17AF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12895D-4C05-49E8-B08B-1B0067201834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8" y="231"/>
              <a:ext cx="1860" cy="3631"/>
              <a:chOff x="3006" y="772"/>
              <a:chExt cx="1860" cy="3631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2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1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1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9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9" y="132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6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17"/>
              <a:ext cx="356" cy="608"/>
              <a:chOff x="1733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3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2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6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2"/>
              <a:ext cx="500" cy="500"/>
              <a:chOff x="1727" y="872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2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0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3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1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</p:grpSp>
      <p:sp>
        <p:nvSpPr>
          <p:cNvPr id="516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C9674-D691-4E78-975F-5DA4B98F54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2A8F90-AF41-4651-B468-AB08E6B26C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43ADD-4D59-458E-BE03-F8F704AC6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DDEF19-D665-427F-BE13-083B43735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667FD-4D34-49D7-B2A3-2E46D488A2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43AC87-28C0-4421-9C32-79EF795120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B1F2B2-3A0E-445A-AEE5-4AFE61EDD7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5DF5AD-8163-49CD-8DCD-BD0F621D6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095F17-485C-4B61-93DD-F16BA8A089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F91C33-2272-4684-B3E9-9F0EE93EE5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70D906-610D-4AC7-8BB5-BF5D3303D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F410AB-475C-4A82-9861-0E0CEE5D7E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83DBC6-F087-4C2A-9722-8C4F5584A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D0F92-A3B2-44EA-81DB-9139499B49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106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12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Verdana" pitchFamily="34" charset="0"/>
                    <a:ea typeface="+mn-ea"/>
                  </a:endParaRPr>
                </a:p>
              </p:txBody>
            </p:sp>
            <p:sp>
              <p:nvSpPr>
                <p:cNvPr id="4113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Verdana" pitchFamily="34" charset="0"/>
                    <a:ea typeface="+mn-ea"/>
                  </a:endParaRPr>
                </a:p>
              </p:txBody>
            </p:sp>
            <p:sp>
              <p:nvSpPr>
                <p:cNvPr id="4114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9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Verdana" pitchFamily="34" charset="0"/>
                    <a:ea typeface="+mn-ea"/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116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120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124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Verdana" pitchFamily="34" charset="0"/>
                  <a:ea typeface="+mn-ea"/>
                </a:endParaRPr>
              </a:p>
            </p:txBody>
          </p:sp>
        </p:grpSp>
        <p:sp>
          <p:nvSpPr>
            <p:cNvPr id="4127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Verdana" pitchFamily="34" charset="0"/>
                <a:ea typeface="+mn-ea"/>
              </a:endParaRPr>
            </a:p>
          </p:txBody>
        </p:sp>
      </p:grpSp>
      <p:sp>
        <p:nvSpPr>
          <p:cNvPr id="414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Verdana" pitchFamily="34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B8095F2-64BB-40F9-8C5E-50BE9CE9C3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  <p:sldLayoutId id="2147483750" r:id="rId4"/>
    <p:sldLayoutId id="2147483749" r:id="rId5"/>
    <p:sldLayoutId id="2147483748" r:id="rId6"/>
    <p:sldLayoutId id="2147483747" r:id="rId7"/>
    <p:sldLayoutId id="2147483746" r:id="rId8"/>
    <p:sldLayoutId id="2147483745" r:id="rId9"/>
    <p:sldLayoutId id="2147483744" r:id="rId10"/>
    <p:sldLayoutId id="2147483743" r:id="rId11"/>
    <p:sldLayoutId id="2147483742" r:id="rId12"/>
    <p:sldLayoutId id="2147483741" r:id="rId13"/>
    <p:sldLayoutId id="2147483740" r:id="rId1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atagonia.com/usa/product/outfit.jsp?OPTION=OUTFIT_DISPLAY_HANDLER&amp;catcode=MAIN_SP_US.CLOTHING_GEAR.WOMENS&amp;style=womens_outfit_gear2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A Birthday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Mystery</a:t>
            </a:r>
          </a:p>
        </p:txBody>
      </p:sp>
      <p:pic>
        <p:nvPicPr>
          <p:cNvPr id="18435" name="Picture 7" descr="MPj0382957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600200"/>
            <a:ext cx="7239000" cy="51704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a typeface="+mj-ea"/>
                <a:cs typeface="+mj-cs"/>
              </a:rPr>
              <a:t>What can you infer from this?</a:t>
            </a:r>
          </a:p>
        </p:txBody>
      </p:sp>
      <p:pic>
        <p:nvPicPr>
          <p:cNvPr id="28675" name="Picture 5" descr="Hit the Roa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00200"/>
            <a:ext cx="5105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304800" y="1676400"/>
            <a:ext cx="38862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Finally ready to get dressed for your school day, you walk into your room and find your nicest shirt and slacks neatly pressed and laid out on your bed.</a:t>
            </a:r>
          </a:p>
          <a:p>
            <a:endParaRPr lang="en-US" sz="280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Let’s try these practices with a partner.</a:t>
            </a:r>
          </a:p>
        </p:txBody>
      </p:sp>
      <p:pic>
        <p:nvPicPr>
          <p:cNvPr id="29699" name="Picture 4" descr="MCj038544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09800"/>
            <a:ext cx="6238875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51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smtClean="0"/>
              <a:t>I see bubbles rising.  I hear my own breathing.  There are fish swimming above me.  I feel the seaweed swaying.  </a:t>
            </a:r>
          </a:p>
          <a:p>
            <a:pPr eaLnBrk="1" hangingPunct="1">
              <a:lnSpc>
                <a:spcPct val="90000"/>
              </a:lnSpc>
            </a:pPr>
            <a:endParaRPr lang="en-US" sz="4400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smtClean="0"/>
              <a:t>Can you </a:t>
            </a:r>
            <a:r>
              <a:rPr lang="en-US" sz="4400" b="1" smtClean="0"/>
              <a:t>infer</a:t>
            </a:r>
            <a:r>
              <a:rPr lang="en-US" sz="4400" smtClean="0"/>
              <a:t> where I am and what I am doing?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a typeface="+mj-ea"/>
                <a:cs typeface="+mj-cs"/>
              </a:rPr>
              <a:t>Scuba diving in the sea!</a:t>
            </a:r>
          </a:p>
        </p:txBody>
      </p:sp>
      <p:pic>
        <p:nvPicPr>
          <p:cNvPr id="31747" name="Picture 6" descr="MPj0289388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1660525"/>
            <a:ext cx="7734300" cy="5114925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7515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4400" smtClean="0"/>
              <a:t>I hear screaming.  My stomach feels funny.  Can you see my hair blowing?  I’m feeling excited!</a:t>
            </a:r>
          </a:p>
          <a:p>
            <a:pPr eaLnBrk="1" hangingPunct="1"/>
            <a:endParaRPr lang="en-US" sz="4400" smtClean="0"/>
          </a:p>
          <a:p>
            <a:pPr eaLnBrk="1" hangingPunct="1">
              <a:buFontTx/>
              <a:buNone/>
            </a:pPr>
            <a:r>
              <a:rPr lang="en-US" sz="4400" smtClean="0"/>
              <a:t>Can you </a:t>
            </a:r>
            <a:r>
              <a:rPr lang="en-US" sz="4400" b="1" smtClean="0"/>
              <a:t>infer</a:t>
            </a:r>
            <a:r>
              <a:rPr lang="en-US" sz="4400" smtClean="0"/>
              <a:t> where I am and what I am doing?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I’m on a roller coaster ride!</a:t>
            </a:r>
          </a:p>
        </p:txBody>
      </p:sp>
      <p:pic>
        <p:nvPicPr>
          <p:cNvPr id="33795" name="Picture 4" descr="j031689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524000"/>
            <a:ext cx="83058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C</a:t>
            </a:r>
            <a:r>
              <a:rPr lang="en-US" sz="4200" dirty="0" smtClean="0">
                <a:ea typeface="+mj-ea"/>
                <a:cs typeface="+mj-cs"/>
              </a:rPr>
              <a:t>an you infer what is shown in these mysterious pictures?</a:t>
            </a:r>
          </a:p>
        </p:txBody>
      </p:sp>
      <p:pic>
        <p:nvPicPr>
          <p:cNvPr id="34819" name="Picture 4" descr="MCj0385446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2209800"/>
            <a:ext cx="6238875" cy="4456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+mj-ea"/>
              <a:cs typeface="+mj-cs"/>
            </a:endParaRPr>
          </a:p>
        </p:txBody>
      </p:sp>
      <p:pic>
        <p:nvPicPr>
          <p:cNvPr id="35843" name="Picture 11" descr="MPj0432939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5844" name="Rectangle 14"/>
          <p:cNvSpPr>
            <a:spLocks noChangeArrowheads="1"/>
          </p:cNvSpPr>
          <p:nvPr/>
        </p:nvSpPr>
        <p:spPr bwMode="auto">
          <a:xfrm>
            <a:off x="0" y="0"/>
            <a:ext cx="6248400" cy="68580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6867" name="Picture 4" descr="MPj04329390000[1]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37891" name="Picture 9" descr="j028991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5760" cy="177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3" name="Rectangle 21"/>
            <p:cNvSpPr>
              <a:spLocks noChangeArrowheads="1"/>
            </p:cNvSpPr>
            <p:nvPr/>
          </p:nvSpPr>
          <p:spPr bwMode="auto">
            <a:xfrm>
              <a:off x="0" y="3312"/>
              <a:ext cx="5760" cy="100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4" name="Rectangle 22"/>
            <p:cNvSpPr>
              <a:spLocks noChangeArrowheads="1"/>
            </p:cNvSpPr>
            <p:nvPr/>
          </p:nvSpPr>
          <p:spPr bwMode="auto">
            <a:xfrm>
              <a:off x="0" y="1728"/>
              <a:ext cx="1728" cy="172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5" name="Rectangle 23"/>
            <p:cNvSpPr>
              <a:spLocks noChangeArrowheads="1"/>
            </p:cNvSpPr>
            <p:nvPr/>
          </p:nvSpPr>
          <p:spPr bwMode="auto">
            <a:xfrm>
              <a:off x="4080" y="1728"/>
              <a:ext cx="1680" cy="163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Mystery box!</a:t>
            </a:r>
          </a:p>
        </p:txBody>
      </p:sp>
      <p:pic>
        <p:nvPicPr>
          <p:cNvPr id="19459" name="Picture 17" descr="gift2-main_Fu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600200"/>
            <a:ext cx="8077200" cy="50196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ea typeface="+mj-ea"/>
              <a:cs typeface="+mj-cs"/>
            </a:endParaRPr>
          </a:p>
        </p:txBody>
      </p:sp>
      <p:pic>
        <p:nvPicPr>
          <p:cNvPr id="38915" name="Picture 4" descr="j02899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9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  <a:cs typeface="+mj-cs"/>
              </a:rPr>
              <a:t>Be a reading detective!</a:t>
            </a:r>
          </a:p>
        </p:txBody>
      </p:sp>
      <p:pic>
        <p:nvPicPr>
          <p:cNvPr id="39939" name="Picture 12" descr="MMj02827880000[1]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00600" y="1600200"/>
            <a:ext cx="3886200" cy="4953000"/>
          </a:xfrm>
        </p:spPr>
      </p:pic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304800" y="1600200"/>
            <a:ext cx="4572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b="1" dirty="0" smtClean="0"/>
              <a:t>Case File #1 (Partners)</a:t>
            </a:r>
          </a:p>
          <a:p>
            <a:endParaRPr lang="en-US" sz="2000" b="1" dirty="0"/>
          </a:p>
          <a:p>
            <a:pPr lvl="1">
              <a:buFont typeface="Arial" charset="0"/>
              <a:buChar char="•"/>
            </a:pPr>
            <a:r>
              <a:rPr lang="en-US" sz="2000" b="1" dirty="0" smtClean="0"/>
              <a:t>Text clue #1</a:t>
            </a:r>
          </a:p>
          <a:p>
            <a:pPr lvl="2">
              <a:buFont typeface="Arial" charset="0"/>
              <a:buChar char="•"/>
            </a:pPr>
            <a:r>
              <a:rPr lang="en-US" sz="2000" b="1" dirty="0" smtClean="0"/>
              <a:t>Discuss schema</a:t>
            </a:r>
          </a:p>
          <a:p>
            <a:pPr lvl="1">
              <a:buFont typeface="Arial" charset="0"/>
              <a:buChar char="•"/>
            </a:pPr>
            <a:r>
              <a:rPr lang="en-US" sz="2000" b="1" dirty="0" smtClean="0"/>
              <a:t>Text clue #2</a:t>
            </a:r>
          </a:p>
          <a:p>
            <a:pPr lvl="2">
              <a:buFont typeface="Arial" charset="0"/>
              <a:buChar char="•"/>
            </a:pPr>
            <a:r>
              <a:rPr lang="en-US" sz="2000" b="1" dirty="0" smtClean="0"/>
              <a:t>Discuss schema</a:t>
            </a:r>
          </a:p>
          <a:p>
            <a:pPr lvl="1">
              <a:buFont typeface="Arial" charset="0"/>
              <a:buChar char="•"/>
            </a:pPr>
            <a:r>
              <a:rPr lang="en-US" sz="2000" b="1" dirty="0" smtClean="0"/>
              <a:t>Text clue #3</a:t>
            </a:r>
          </a:p>
          <a:p>
            <a:pPr lvl="2">
              <a:buFont typeface="Arial" charset="0"/>
              <a:buChar char="•"/>
            </a:pPr>
            <a:r>
              <a:rPr lang="en-US" sz="2000" b="1" dirty="0" smtClean="0"/>
              <a:t>Discuss schema</a:t>
            </a:r>
          </a:p>
          <a:p>
            <a:pPr lvl="2"/>
            <a:endParaRPr lang="en-US" sz="2000" b="1" dirty="0" smtClean="0"/>
          </a:p>
          <a:p>
            <a:pPr lvl="1">
              <a:buFont typeface="Arial" charset="0"/>
              <a:buChar char="•"/>
            </a:pPr>
            <a:r>
              <a:rPr lang="en-US" sz="2000" b="1" dirty="0" smtClean="0"/>
              <a:t>Make an inference: Schema + Text clues</a:t>
            </a:r>
          </a:p>
          <a:p>
            <a:pPr lvl="2">
              <a:buFont typeface="Arial" charset="0"/>
              <a:buChar char="•"/>
            </a:pPr>
            <a:r>
              <a:rPr lang="en-US" sz="2000" b="1" dirty="0" smtClean="0"/>
              <a:t>Who is speaking?</a:t>
            </a:r>
          </a:p>
          <a:p>
            <a:pPr lvl="1"/>
            <a:endParaRPr lang="en-US" sz="2000" b="1" dirty="0"/>
          </a:p>
          <a:p>
            <a:pPr>
              <a:buFont typeface="Arial" charset="0"/>
              <a:buChar char="•"/>
            </a:pPr>
            <a:r>
              <a:rPr lang="en-US" sz="2000" b="1" dirty="0"/>
              <a:t>Record your thinking and your </a:t>
            </a:r>
            <a:r>
              <a:rPr lang="en-US" sz="2000" b="1" dirty="0" smtClean="0"/>
              <a:t>inference in your reading journal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ea typeface="+mj-ea"/>
                <a:cs typeface="+mj-cs"/>
              </a:rPr>
              <a:t>MAKING INFERENCES</a:t>
            </a:r>
            <a:r>
              <a:rPr lang="en-US" dirty="0" smtClean="0">
                <a:ea typeface="+mj-ea"/>
                <a:cs typeface="+mj-cs"/>
              </a:rPr>
              <a:t> means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58200" cy="4456113"/>
          </a:xfrm>
        </p:spPr>
        <p:txBody>
          <a:bodyPr/>
          <a:lstStyle/>
          <a:p>
            <a:pPr eaLnBrk="1" hangingPunct="1"/>
            <a:r>
              <a:rPr lang="en-US" sz="2800" smtClean="0"/>
              <a:t>Reading between the lines</a:t>
            </a:r>
          </a:p>
          <a:p>
            <a:pPr eaLnBrk="1" hangingPunct="1"/>
            <a:r>
              <a:rPr lang="en-US" sz="2800" smtClean="0"/>
              <a:t>Schema + Text Clues = Inference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40964" name="Picture 4" descr="MPj0403727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2971800"/>
            <a:ext cx="2073275" cy="3429000"/>
          </a:xfrm>
        </p:spPr>
      </p:pic>
      <p:pic>
        <p:nvPicPr>
          <p:cNvPr id="40965" name="Picture 5" descr="j029919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3124200"/>
            <a:ext cx="2130425" cy="3276600"/>
          </a:xfrm>
        </p:spPr>
      </p:pic>
      <p:pic>
        <p:nvPicPr>
          <p:cNvPr id="40966" name="Picture 6" descr="MCj042607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124200"/>
            <a:ext cx="1905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 descr="MCj0432531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457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MCED00259_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9763" y="4424363"/>
            <a:ext cx="68103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9" name="TextBox 8"/>
          <p:cNvSpPr txBox="1">
            <a:spLocks noChangeArrowheads="1"/>
          </p:cNvSpPr>
          <p:nvPr/>
        </p:nvSpPr>
        <p:spPr bwMode="auto">
          <a:xfrm>
            <a:off x="3810000" y="6488113"/>
            <a:ext cx="533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/>
              <a:t>All images copyright 2007 Microsoft Corporation.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37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Wait a minute…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334000" cy="4876800"/>
          </a:xfrm>
        </p:spPr>
        <p:txBody>
          <a:bodyPr/>
          <a:lstStyle/>
          <a:p>
            <a:pPr eaLnBrk="1" hangingPunct="1"/>
            <a:r>
              <a:rPr lang="en-US" sz="4400" dirty="0" smtClean="0"/>
              <a:t>Holes!</a:t>
            </a:r>
          </a:p>
          <a:p>
            <a:pPr eaLnBrk="1" hangingPunct="1"/>
            <a:r>
              <a:rPr lang="en-US" sz="4400" dirty="0" smtClean="0"/>
              <a:t>Heavy!</a:t>
            </a:r>
          </a:p>
          <a:p>
            <a:pPr eaLnBrk="1" hangingPunct="1"/>
            <a:r>
              <a:rPr lang="en-US" sz="4400" dirty="0" smtClean="0"/>
              <a:t>Moving!</a:t>
            </a:r>
          </a:p>
          <a:p>
            <a:pPr eaLnBrk="1" hangingPunct="1"/>
            <a:r>
              <a:rPr lang="en-US" sz="4400" dirty="0" smtClean="0"/>
              <a:t>Scratching!</a:t>
            </a:r>
          </a:p>
          <a:p>
            <a:pPr eaLnBrk="1" hangingPunct="1"/>
            <a:r>
              <a:rPr lang="en-US" sz="4400" dirty="0" smtClean="0"/>
              <a:t>Whimpering!</a:t>
            </a:r>
          </a:p>
          <a:p>
            <a:pPr eaLnBrk="1" hangingPunct="1"/>
            <a:r>
              <a:rPr lang="en-US" sz="4400" dirty="0" smtClean="0"/>
              <a:t>A small bark?</a:t>
            </a:r>
          </a:p>
        </p:txBody>
      </p:sp>
      <p:pic>
        <p:nvPicPr>
          <p:cNvPr id="20484" name="Picture 4" descr="MCj023210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7875" y="1600200"/>
            <a:ext cx="2981325" cy="4876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It’s a birthday puppy!</a:t>
            </a:r>
          </a:p>
        </p:txBody>
      </p:sp>
      <p:pic>
        <p:nvPicPr>
          <p:cNvPr id="21507" name="Picture 4" descr="MPj0431254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057400"/>
            <a:ext cx="7467600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2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ea typeface="+mj-ea"/>
                <a:cs typeface="+mj-cs"/>
              </a:rPr>
              <a:t>What did you just do to solve the mystery of my birthday gift?</a:t>
            </a:r>
          </a:p>
        </p:txBody>
      </p:sp>
      <p:pic>
        <p:nvPicPr>
          <p:cNvPr id="22531" name="Picture 4" descr="MCj0385446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2209800"/>
            <a:ext cx="6238875" cy="4456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ea typeface="+mj-ea"/>
                <a:cs typeface="+mj-cs"/>
              </a:rPr>
              <a:t>MAKING INFERENCES</a:t>
            </a:r>
            <a:r>
              <a:rPr lang="en-US" dirty="0" smtClean="0">
                <a:ea typeface="+mj-ea"/>
                <a:cs typeface="+mj-cs"/>
              </a:rPr>
              <a:t> means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58200" cy="4456113"/>
          </a:xfrm>
        </p:spPr>
        <p:txBody>
          <a:bodyPr/>
          <a:lstStyle/>
          <a:p>
            <a:pPr eaLnBrk="1" hangingPunct="1"/>
            <a:r>
              <a:rPr lang="en-US" sz="2800" smtClean="0"/>
              <a:t>Reading between the lines</a:t>
            </a:r>
          </a:p>
          <a:p>
            <a:pPr eaLnBrk="1" hangingPunct="1"/>
            <a:r>
              <a:rPr lang="en-US" sz="2800" smtClean="0"/>
              <a:t>Schema + Text Clues = Inference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23556" name="Picture 4" descr="MPj0403727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429000" y="2971800"/>
            <a:ext cx="2073275" cy="3429000"/>
          </a:xfrm>
        </p:spPr>
      </p:pic>
      <p:pic>
        <p:nvPicPr>
          <p:cNvPr id="23557" name="Picture 6" descr="j029919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3124200"/>
            <a:ext cx="2130425" cy="3276600"/>
          </a:xfrm>
        </p:spPr>
      </p:pic>
      <p:pic>
        <p:nvPicPr>
          <p:cNvPr id="23558" name="Picture 9" descr="MCj042607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124200"/>
            <a:ext cx="1905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0" descr="MCj0432531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457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1" descr="MCED00259_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9763" y="4424363"/>
            <a:ext cx="681037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5" dur="indefinite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0" dur="indefinite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allAtOnce"/>
      <p:bldP spid="18435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ea typeface="+mj-ea"/>
                <a:cs typeface="+mj-cs"/>
              </a:rPr>
              <a:t>You may hear it called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58200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b="1" smtClean="0"/>
              <a:t>Infer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What can you </a:t>
            </a:r>
            <a:r>
              <a:rPr lang="en-US" b="1" i="1" smtClean="0"/>
              <a:t>infer</a:t>
            </a:r>
            <a:r>
              <a:rPr lang="en-US" smtClean="0"/>
              <a:t> about…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Inferring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By saying the gift was a new puppy, you were </a:t>
            </a:r>
            <a:r>
              <a:rPr lang="en-US" b="1" i="1" smtClean="0"/>
              <a:t>inferring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b="1" smtClean="0"/>
              <a:t>Inference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Make an </a:t>
            </a:r>
            <a:r>
              <a:rPr lang="en-US" b="1" i="1" smtClean="0"/>
              <a:t>inference</a:t>
            </a:r>
            <a:r>
              <a:rPr lang="en-US" smtClean="0"/>
              <a:t> about…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25604" name="Picture 4" descr="j023913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62800" y="4800600"/>
            <a:ext cx="1728788" cy="1825625"/>
          </a:xfrm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228600" y="5562600"/>
            <a:ext cx="5791200" cy="646113"/>
          </a:xfrm>
          <a:prstGeom prst="rect">
            <a:avLst/>
          </a:prstGeom>
          <a:noFill/>
          <a:ln w="28575">
            <a:pattFill prst="sphere">
              <a:fgClr>
                <a:schemeClr val="tx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It is not guessing!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>
                <a:ea typeface="+mj-ea"/>
                <a:cs typeface="+mj-cs"/>
              </a:rPr>
              <a:t>When will I </a:t>
            </a:r>
            <a:r>
              <a:rPr lang="en-US" sz="4800" b="1" smtClean="0">
                <a:ea typeface="+mj-ea"/>
                <a:cs typeface="+mj-cs"/>
              </a:rPr>
              <a:t>EVER</a:t>
            </a:r>
            <a:r>
              <a:rPr lang="en-US" sz="4000" smtClean="0">
                <a:ea typeface="+mj-ea"/>
                <a:cs typeface="+mj-cs"/>
              </a:rPr>
              <a:t> make an inference?</a:t>
            </a:r>
          </a:p>
        </p:txBody>
      </p:sp>
      <p:pic>
        <p:nvPicPr>
          <p:cNvPr id="26627" name="Picture 16" descr="MPj0430875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0" y="1828800"/>
            <a:ext cx="4595813" cy="4724400"/>
          </a:xfrm>
        </p:spPr>
      </p:pic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228600" y="1828800"/>
            <a:ext cx="3352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You remember seeing a note go home to your mom in your take-home folder.  The note was a reminder that picture day is tomorrow.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Cluing in…</a:t>
            </a:r>
          </a:p>
        </p:txBody>
      </p:sp>
      <p:pic>
        <p:nvPicPr>
          <p:cNvPr id="27651" name="Picture 4" descr="MPj0423057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62400" y="2133600"/>
            <a:ext cx="4876800" cy="4038600"/>
          </a:xfrm>
        </p:spPr>
      </p:pic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52400" y="1752600"/>
            <a:ext cx="3733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You wake up early for school. As you sit at the kitchen table eating breakfast, you hear your mom rummaging through your closet.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6" grpId="1"/>
      <p:bldP spid="26626" grpId="2"/>
    </p:bldLst>
  </p:timing>
</p:sld>
</file>

<file path=ppt/theme/theme1.xml><?xml version="1.0" encoding="utf-8"?>
<a:theme xmlns:a="http://schemas.openxmlformats.org/drawingml/2006/main" name="Balloons">
  <a:themeElements>
    <a:clrScheme name="Balloons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Balloons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184</TotalTime>
  <Words>371</Words>
  <Application>Microsoft Office PowerPoint</Application>
  <PresentationFormat>On-screen Show (4:3)</PresentationFormat>
  <Paragraphs>59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Balloons</vt:lpstr>
      <vt:lpstr>A Birthday  Mystery</vt:lpstr>
      <vt:lpstr>Mystery box!</vt:lpstr>
      <vt:lpstr>Wait a minute…</vt:lpstr>
      <vt:lpstr>It’s a birthday puppy!</vt:lpstr>
      <vt:lpstr>What did you just do to solve the mystery of my birthday gift?</vt:lpstr>
      <vt:lpstr>MAKING INFERENCES means</vt:lpstr>
      <vt:lpstr>You may hear it called</vt:lpstr>
      <vt:lpstr>When will I EVER make an inference?</vt:lpstr>
      <vt:lpstr>Cluing in…</vt:lpstr>
      <vt:lpstr>What can you infer from this?</vt:lpstr>
      <vt:lpstr>Let’s try these practices with a partner.</vt:lpstr>
      <vt:lpstr>PowerPoint Presentation</vt:lpstr>
      <vt:lpstr>Scuba diving in the sea!</vt:lpstr>
      <vt:lpstr>PowerPoint Presentation</vt:lpstr>
      <vt:lpstr>I’m on a roller coaster ride!</vt:lpstr>
      <vt:lpstr>Can you infer what is shown in these mysterious pictures?</vt:lpstr>
      <vt:lpstr>PowerPoint Presentation</vt:lpstr>
      <vt:lpstr>PowerPoint Presentation</vt:lpstr>
      <vt:lpstr>PowerPoint Presentation</vt:lpstr>
      <vt:lpstr>PowerPoint Presentation</vt:lpstr>
      <vt:lpstr>Be a reading detective!</vt:lpstr>
      <vt:lpstr>MAKING INFERENCES means</vt:lpstr>
    </vt:vector>
  </TitlesOfParts>
  <Company>Anna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Birthday Mystery</dc:title>
  <dc:creator>lhunter</dc:creator>
  <cp:lastModifiedBy>Harris, Angela</cp:lastModifiedBy>
  <cp:revision>19</cp:revision>
  <dcterms:created xsi:type="dcterms:W3CDTF">2011-03-01T18:51:08Z</dcterms:created>
  <dcterms:modified xsi:type="dcterms:W3CDTF">2013-03-04T18:11:36Z</dcterms:modified>
</cp:coreProperties>
</file>